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4"/>
  </p:sldMasterIdLst>
  <p:handoutMasterIdLst>
    <p:handoutMasterId r:id="rId22"/>
  </p:handoutMasterIdLst>
  <p:sldIdLst>
    <p:sldId id="314" r:id="rId5"/>
    <p:sldId id="263" r:id="rId6"/>
    <p:sldId id="319" r:id="rId7"/>
    <p:sldId id="304" r:id="rId8"/>
    <p:sldId id="305" r:id="rId9"/>
    <p:sldId id="313" r:id="rId10"/>
    <p:sldId id="300" r:id="rId11"/>
    <p:sldId id="301" r:id="rId12"/>
    <p:sldId id="273" r:id="rId13"/>
    <p:sldId id="315" r:id="rId14"/>
    <p:sldId id="302" r:id="rId15"/>
    <p:sldId id="310" r:id="rId16"/>
    <p:sldId id="316" r:id="rId17"/>
    <p:sldId id="318" r:id="rId18"/>
    <p:sldId id="311" r:id="rId19"/>
    <p:sldId id="291" r:id="rId20"/>
    <p:sldId id="306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82" d="100"/>
          <a:sy n="82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374BE37C-11A2-4C53-AF3A-7071D307B641}" type="datetimeFigureOut">
              <a:rPr lang="en-US" smtClean="0"/>
              <a:pPr/>
              <a:t>9/19/2019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5BB896DB-5AB4-4B65-9DFD-E82F035AF33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125-4EC6-4E31-BA72-3659344308A7}" type="datetimeFigureOut">
              <a:rPr lang="en-US" smtClean="0"/>
              <a:pPr/>
              <a:t>9/19/2019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888A-0A60-45E9-A7A0-4F712177301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125-4EC6-4E31-BA72-3659344308A7}" type="datetimeFigureOut">
              <a:rPr lang="en-US" smtClean="0"/>
              <a:pPr/>
              <a:t>9/19/2019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888A-0A60-45E9-A7A0-4F712177301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125-4EC6-4E31-BA72-3659344308A7}" type="datetimeFigureOut">
              <a:rPr lang="en-US" smtClean="0"/>
              <a:pPr/>
              <a:t>9/19/2019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888A-0A60-45E9-A7A0-4F712177301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125-4EC6-4E31-BA72-3659344308A7}" type="datetimeFigureOut">
              <a:rPr lang="en-US" smtClean="0"/>
              <a:pPr/>
              <a:t>9/19/2019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888A-0A60-45E9-A7A0-4F712177301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125-4EC6-4E31-BA72-3659344308A7}" type="datetimeFigureOut">
              <a:rPr lang="en-US" smtClean="0"/>
              <a:pPr/>
              <a:t>9/19/2019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888A-0A60-45E9-A7A0-4F712177301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125-4EC6-4E31-BA72-3659344308A7}" type="datetimeFigureOut">
              <a:rPr lang="en-US" smtClean="0"/>
              <a:pPr/>
              <a:t>9/19/2019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888A-0A60-45E9-A7A0-4F712177301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125-4EC6-4E31-BA72-3659344308A7}" type="datetimeFigureOut">
              <a:rPr lang="en-US" smtClean="0"/>
              <a:pPr/>
              <a:t>9/19/2019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888A-0A60-45E9-A7A0-4F712177301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125-4EC6-4E31-BA72-3659344308A7}" type="datetimeFigureOut">
              <a:rPr lang="en-US" smtClean="0"/>
              <a:pPr/>
              <a:t>9/19/2019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888A-0A60-45E9-A7A0-4F712177301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125-4EC6-4E31-BA72-3659344308A7}" type="datetimeFigureOut">
              <a:rPr lang="en-US" smtClean="0"/>
              <a:pPr/>
              <a:t>9/19/2019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888A-0A60-45E9-A7A0-4F712177301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125-4EC6-4E31-BA72-3659344308A7}" type="datetimeFigureOut">
              <a:rPr lang="en-US" smtClean="0"/>
              <a:pPr/>
              <a:t>9/19/2019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888A-0A60-45E9-A7A0-4F712177301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125-4EC6-4E31-BA72-3659344308A7}" type="datetimeFigureOut">
              <a:rPr lang="en-US" smtClean="0"/>
              <a:pPr/>
              <a:t>9/19/2019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01888A-0A60-45E9-A7A0-4F71217730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CA7125-4EC6-4E31-BA72-3659344308A7}" type="datetimeFigureOut">
              <a:rPr lang="en-US" smtClean="0"/>
              <a:pPr/>
              <a:t>9/19/2019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01888A-0A60-45E9-A7A0-4F712177301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132856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GB" sz="3600" dirty="0" smtClean="0">
                <a:solidFill>
                  <a:srgbClr val="0070C0"/>
                </a:solidFill>
                <a:latin typeface="+mj-lt"/>
              </a:rPr>
              <a:t>Let everything we do and say this day be:</a:t>
            </a:r>
          </a:p>
          <a:p>
            <a:pPr algn="ctr"/>
            <a:r>
              <a:rPr lang="en-GB" sz="3600" dirty="0" smtClean="0">
                <a:solidFill>
                  <a:srgbClr val="0070C0"/>
                </a:solidFill>
                <a:latin typeface="+mj-lt"/>
              </a:rPr>
              <a:t>In the name of the Father and of the Son and the </a:t>
            </a:r>
            <a:r>
              <a:rPr lang="en-GB" sz="3600" dirty="0">
                <a:solidFill>
                  <a:srgbClr val="0070C0"/>
                </a:solidFill>
                <a:latin typeface="+mj-lt"/>
              </a:rPr>
              <a:t>H</a:t>
            </a:r>
            <a:r>
              <a:rPr lang="en-GB" sz="3600" dirty="0" smtClean="0">
                <a:solidFill>
                  <a:srgbClr val="0070C0"/>
                </a:solidFill>
                <a:latin typeface="+mj-lt"/>
              </a:rPr>
              <a:t>oly Spirit </a:t>
            </a:r>
          </a:p>
          <a:p>
            <a:pPr algn="ctr"/>
            <a:endParaRPr lang="en-GB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704088"/>
            <a:ext cx="7499176" cy="1143000"/>
          </a:xfrm>
        </p:spPr>
        <p:txBody>
          <a:bodyPr>
            <a:noAutofit/>
          </a:bodyPr>
          <a:lstStyle/>
          <a:p>
            <a:r>
              <a:rPr lang="en-GB" sz="4400" dirty="0"/>
              <a:t>Let us begin by saying together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21" y="4826677"/>
            <a:ext cx="2442489" cy="1831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" y="95455"/>
            <a:ext cx="795426" cy="111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Areas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2563"/>
            <a:ext cx="4038600" cy="2392581"/>
          </a:xfrm>
        </p:spPr>
        <p:txBody>
          <a:bodyPr/>
          <a:lstStyle/>
          <a:p>
            <a:pPr marL="723900" indent="-723900"/>
            <a:r>
              <a:rPr lang="en-GB" sz="2400" dirty="0">
                <a:latin typeface="+mj-lt"/>
              </a:rPr>
              <a:t>The Net – websites</a:t>
            </a:r>
            <a:r>
              <a:rPr lang="en-GB" sz="2400" dirty="0" smtClean="0">
                <a:latin typeface="+mj-lt"/>
              </a:rPr>
              <a:t>/ telephone </a:t>
            </a:r>
            <a:r>
              <a:rPr lang="en-GB" sz="2400" dirty="0">
                <a:latin typeface="+mj-lt"/>
              </a:rPr>
              <a:t>numbers</a:t>
            </a:r>
          </a:p>
          <a:p>
            <a:pPr marL="723900" indent="-723900"/>
            <a:r>
              <a:rPr lang="en-GB" sz="2400" dirty="0">
                <a:latin typeface="+mj-lt"/>
              </a:rPr>
              <a:t>Safeguarding Newsletter</a:t>
            </a:r>
          </a:p>
          <a:p>
            <a:pPr marL="714375" indent="-714375"/>
            <a:r>
              <a:rPr lang="en-GB" sz="2400" dirty="0">
                <a:latin typeface="+mj-lt"/>
              </a:rPr>
              <a:t>Collective Worship</a:t>
            </a:r>
          </a:p>
          <a:p>
            <a:pPr marL="714375" indent="-714375"/>
            <a:r>
              <a:rPr lang="en-GB" sz="2400" dirty="0">
                <a:latin typeface="+mj-lt"/>
              </a:rPr>
              <a:t>School Website and links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2926"/>
            <a:ext cx="4244280" cy="4434840"/>
          </a:xfrm>
        </p:spPr>
        <p:txBody>
          <a:bodyPr/>
          <a:lstStyle/>
          <a:p>
            <a:pPr marL="723900" indent="-723900"/>
            <a:r>
              <a:rPr lang="en-GB" sz="2400" dirty="0">
                <a:latin typeface="+mj-lt"/>
              </a:rPr>
              <a:t>Personal Development sessions</a:t>
            </a:r>
          </a:p>
          <a:p>
            <a:pPr marL="723900" indent="-723900"/>
            <a:r>
              <a:rPr lang="en-GB" sz="2400" dirty="0">
                <a:latin typeface="+mj-lt"/>
              </a:rPr>
              <a:t>IT Lessons</a:t>
            </a:r>
          </a:p>
          <a:p>
            <a:pPr marL="723900" indent="-723900"/>
            <a:r>
              <a:rPr lang="en-GB" sz="2400" dirty="0">
                <a:latin typeface="+mj-lt"/>
              </a:rPr>
              <a:t>Theme Days e.g. Time to Talk/ Suicide Prevention</a:t>
            </a:r>
          </a:p>
          <a:p>
            <a:pPr marL="723900" indent="-723900"/>
            <a:r>
              <a:rPr lang="en-GB" sz="2400" dirty="0">
                <a:latin typeface="+mj-lt"/>
              </a:rPr>
              <a:t>Toilet </a:t>
            </a:r>
            <a:r>
              <a:rPr lang="en-GB" sz="2400" dirty="0" smtClean="0">
                <a:latin typeface="+mj-lt"/>
              </a:rPr>
              <a:t>doors</a:t>
            </a:r>
            <a:endParaRPr lang="en-GB" sz="2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04088"/>
            <a:ext cx="1484784" cy="1484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233" r="3896" b="4416"/>
          <a:stretch/>
        </p:blipFill>
        <p:spPr>
          <a:xfrm>
            <a:off x="3275856" y="4722476"/>
            <a:ext cx="3146342" cy="182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n-GB" dirty="0" smtClean="0"/>
              <a:t>Supportive Measures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450850" indent="-450850"/>
            <a:r>
              <a:rPr lang="en-GB" sz="3600" dirty="0" smtClean="0">
                <a:latin typeface="+mj-lt"/>
              </a:rPr>
              <a:t>Mobile Phone Policy</a:t>
            </a:r>
          </a:p>
          <a:p>
            <a:pPr marL="450850" indent="-450850"/>
            <a:r>
              <a:rPr lang="en-GB" sz="3600" dirty="0" smtClean="0">
                <a:latin typeface="+mj-lt"/>
              </a:rPr>
              <a:t>Everyone wearing their identification badge</a:t>
            </a:r>
          </a:p>
          <a:p>
            <a:pPr marL="450850" indent="-450850"/>
            <a:r>
              <a:rPr lang="en-GB" sz="3600" dirty="0" smtClean="0">
                <a:latin typeface="+mj-lt"/>
              </a:rPr>
              <a:t>Signing in and out of school</a:t>
            </a:r>
          </a:p>
          <a:p>
            <a:pPr marL="450850" indent="-450850"/>
            <a:r>
              <a:rPr lang="en-GB" sz="3600" dirty="0" smtClean="0">
                <a:latin typeface="+mj-lt"/>
              </a:rPr>
              <a:t>Daily Register/Being on time</a:t>
            </a:r>
          </a:p>
          <a:p>
            <a:pPr marL="450850" indent="-450850"/>
            <a:r>
              <a:rPr lang="en-GB" sz="3600" dirty="0" smtClean="0">
                <a:latin typeface="+mj-lt"/>
              </a:rPr>
              <a:t>Out of Class Passes</a:t>
            </a:r>
          </a:p>
          <a:p>
            <a:pPr marL="450850" indent="-450850"/>
            <a:r>
              <a:rPr lang="en-GB" sz="3600" dirty="0" smtClean="0">
                <a:latin typeface="+mj-lt"/>
              </a:rPr>
              <a:t>Visitors signing in</a:t>
            </a:r>
          </a:p>
          <a:p>
            <a:pPr marL="895350" indent="-895350"/>
            <a:endParaRPr lang="en-GB" sz="3600" dirty="0" smtClean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450850" indent="-450850"/>
            <a:r>
              <a:rPr lang="en-GB" sz="3600" dirty="0">
                <a:latin typeface="+mj-lt"/>
              </a:rPr>
              <a:t>Electronic Gate</a:t>
            </a:r>
          </a:p>
          <a:p>
            <a:pPr marL="450850" indent="-450850"/>
            <a:r>
              <a:rPr lang="en-GB" sz="3600" dirty="0">
                <a:latin typeface="+mj-lt"/>
              </a:rPr>
              <a:t>CCTV</a:t>
            </a:r>
          </a:p>
          <a:p>
            <a:pPr marL="450850" indent="-450850"/>
            <a:r>
              <a:rPr lang="en-GB" sz="3600" dirty="0">
                <a:latin typeface="+mj-lt"/>
              </a:rPr>
              <a:t>Keeping to the left on corridors and stairs</a:t>
            </a:r>
          </a:p>
          <a:p>
            <a:pPr marL="450850" indent="-450850"/>
            <a:r>
              <a:rPr lang="en-GB" sz="3600" dirty="0">
                <a:latin typeface="+mj-lt"/>
              </a:rPr>
              <a:t>Bikes walked on </a:t>
            </a:r>
            <a:r>
              <a:rPr lang="en-GB" sz="3600" dirty="0" smtClean="0">
                <a:latin typeface="+mj-lt"/>
              </a:rPr>
              <a:t>and </a:t>
            </a:r>
            <a:r>
              <a:rPr lang="en-GB" sz="3600" dirty="0">
                <a:latin typeface="+mj-lt"/>
              </a:rPr>
              <a:t>off premises</a:t>
            </a:r>
          </a:p>
          <a:p>
            <a:pPr marL="450850" indent="-450850"/>
            <a:r>
              <a:rPr lang="en-GB" sz="3600" dirty="0">
                <a:latin typeface="+mj-lt"/>
              </a:rPr>
              <a:t>Use of Eco bins</a:t>
            </a:r>
          </a:p>
          <a:p>
            <a:pPr marL="450850" indent="-450850"/>
            <a:r>
              <a:rPr lang="en-GB" sz="3600" dirty="0">
                <a:latin typeface="+mj-lt"/>
              </a:rPr>
              <a:t>Duty zones</a:t>
            </a:r>
          </a:p>
          <a:p>
            <a:pPr marL="450850" indent="-450850"/>
            <a:r>
              <a:rPr lang="en-GB" sz="3600" dirty="0" smtClean="0">
                <a:latin typeface="+mj-lt"/>
              </a:rPr>
              <a:t>No fizzy/energy drinks</a:t>
            </a:r>
          </a:p>
          <a:p>
            <a:pPr marL="450850" indent="-450850"/>
            <a:r>
              <a:rPr lang="en-GB" sz="3600" dirty="0" smtClean="0">
                <a:latin typeface="+mj-lt"/>
              </a:rPr>
              <a:t>Uniform</a:t>
            </a:r>
            <a:endParaRPr lang="en-GB" sz="3600" dirty="0">
              <a:latin typeface="+mj-lt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16" y="373275"/>
            <a:ext cx="802432" cy="112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59" y="426478"/>
            <a:ext cx="8229600" cy="836712"/>
          </a:xfrm>
        </p:spPr>
        <p:txBody>
          <a:bodyPr/>
          <a:lstStyle/>
          <a:p>
            <a:r>
              <a:rPr lang="en-GB" dirty="0"/>
              <a:t>Safeguarding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123828" cy="537143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2000" dirty="0">
                <a:latin typeface="+mj-lt"/>
              </a:rPr>
              <a:t>Social Media–cyber bullying/ sexting 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+mj-lt"/>
              </a:rPr>
              <a:t>Mental Health/ Sectioning/ Depression                 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+mj-lt"/>
              </a:rPr>
              <a:t>Physical/Emotional/Sexual abuse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+mj-lt"/>
              </a:rPr>
              <a:t>Self Harm/Attempted suicide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+mj-lt"/>
              </a:rPr>
              <a:t>Body Image– eating disorders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+mj-lt"/>
              </a:rPr>
              <a:t>Domestic Violence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+mj-lt"/>
              </a:rPr>
              <a:t>Drugs-taking/supplying/dealing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+mj-lt"/>
              </a:rPr>
              <a:t>Smoking/Alcohol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+mj-lt"/>
              </a:rPr>
              <a:t>Gangs –peer pressure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+mj-lt"/>
              </a:rPr>
              <a:t>Bullying/Hate Crime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+mj-lt"/>
              </a:rPr>
              <a:t>Missing from home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+mj-lt"/>
              </a:rPr>
              <a:t>Arson</a:t>
            </a:r>
          </a:p>
          <a:p>
            <a:pPr>
              <a:spcBef>
                <a:spcPts val="600"/>
              </a:spcBef>
            </a:pPr>
            <a:endParaRPr lang="en-GB" sz="22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1358" y="1483338"/>
            <a:ext cx="4370412" cy="515685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8000" dirty="0">
                <a:latin typeface="+mj-lt"/>
              </a:rPr>
              <a:t>Theft/shop lifting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8000" dirty="0" smtClean="0">
                <a:latin typeface="+mj-lt"/>
              </a:rPr>
              <a:t>On-Line </a:t>
            </a:r>
            <a:r>
              <a:rPr lang="en-GB" sz="8000" dirty="0">
                <a:latin typeface="+mj-lt"/>
              </a:rPr>
              <a:t>Gaming/gambling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8000" dirty="0">
                <a:latin typeface="+mj-lt"/>
              </a:rPr>
              <a:t>Bereavement/ Terminal Illnesses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8000" dirty="0">
                <a:latin typeface="+mj-lt"/>
              </a:rPr>
              <a:t>Child Sexual Exploitation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8000" dirty="0">
                <a:latin typeface="+mj-lt"/>
              </a:rPr>
              <a:t>Grooming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8000" dirty="0">
                <a:latin typeface="+mj-lt"/>
              </a:rPr>
              <a:t>Radicalisation/ Extremism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8000" dirty="0" smtClean="0">
                <a:latin typeface="+mj-lt"/>
              </a:rPr>
              <a:t>Sexual </a:t>
            </a:r>
            <a:r>
              <a:rPr lang="en-GB" sz="8000" dirty="0">
                <a:latin typeface="+mj-lt"/>
              </a:rPr>
              <a:t>Orientation/ Transgender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8000" dirty="0">
                <a:latin typeface="+mj-lt"/>
              </a:rPr>
              <a:t>Imprisonment of Family Member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8000" dirty="0">
                <a:latin typeface="+mj-lt"/>
              </a:rPr>
              <a:t>Dementia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8000" dirty="0">
                <a:latin typeface="+mj-lt"/>
              </a:rPr>
              <a:t>Legal Highs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8000" dirty="0">
                <a:latin typeface="+mj-lt"/>
              </a:rPr>
              <a:t>Run Hide Tell  (Terrorism)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8000" dirty="0">
                <a:latin typeface="+mj-lt"/>
              </a:rPr>
              <a:t>Burglary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8000" dirty="0">
                <a:latin typeface="+mj-lt"/>
              </a:rPr>
              <a:t>Hoax </a:t>
            </a:r>
            <a:r>
              <a:rPr lang="en-GB" sz="8000" dirty="0" smtClean="0">
                <a:latin typeface="+mj-lt"/>
              </a:rPr>
              <a:t>News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964" y="318466"/>
            <a:ext cx="75380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77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Anxiety 15%</a:t>
            </a:r>
          </a:p>
          <a:p>
            <a:r>
              <a:rPr lang="en-GB" dirty="0" smtClean="0">
                <a:latin typeface="+mj-lt"/>
              </a:rPr>
              <a:t>Self Harm (8.7%)</a:t>
            </a:r>
          </a:p>
          <a:p>
            <a:r>
              <a:rPr lang="en-GB" dirty="0" smtClean="0">
                <a:latin typeface="+mj-lt"/>
              </a:rPr>
              <a:t>Depression (8.3%)</a:t>
            </a:r>
          </a:p>
          <a:p>
            <a:r>
              <a:rPr lang="en-GB" dirty="0" smtClean="0">
                <a:latin typeface="+mj-lt"/>
              </a:rPr>
              <a:t>Suicidal Intentions (5.3%)</a:t>
            </a:r>
          </a:p>
          <a:p>
            <a:r>
              <a:rPr lang="en-GB" dirty="0" smtClean="0">
                <a:latin typeface="+mj-lt"/>
              </a:rPr>
              <a:t>Eating Disorders (4%)</a:t>
            </a:r>
            <a:endParaRPr lang="en-GB" dirty="0">
              <a:latin typeface="+mj-lt"/>
            </a:endParaRPr>
          </a:p>
        </p:txBody>
      </p:sp>
      <p:pic>
        <p:nvPicPr>
          <p:cNvPr id="2052" name="Picture 4" descr="Image result for anx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52" y="3356992"/>
            <a:ext cx="3984377" cy="2843972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833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9040"/>
            <a:ext cx="7643192" cy="2535560"/>
          </a:xfrm>
        </p:spPr>
        <p:txBody>
          <a:bodyPr/>
          <a:lstStyle/>
          <a:p>
            <a:r>
              <a:rPr lang="en-GB" dirty="0" err="1" smtClean="0">
                <a:latin typeface="+mj-lt"/>
              </a:rPr>
              <a:t>Jesy</a:t>
            </a:r>
            <a:r>
              <a:rPr lang="en-GB" dirty="0" smtClean="0">
                <a:latin typeface="+mj-lt"/>
              </a:rPr>
              <a:t> Nelson</a:t>
            </a:r>
          </a:p>
          <a:p>
            <a:r>
              <a:rPr lang="en-GB" dirty="0" smtClean="0">
                <a:latin typeface="+mj-lt"/>
              </a:rPr>
              <a:t>Sian Waterhouse</a:t>
            </a:r>
            <a:endParaRPr lang="en-GB" dirty="0">
              <a:latin typeface="+mj-lt"/>
            </a:endParaRPr>
          </a:p>
        </p:txBody>
      </p:sp>
      <p:pic>
        <p:nvPicPr>
          <p:cNvPr id="4" name="Picture 16" descr="Image result for facebook logo 201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7" t="8079" r="10203" b="14390"/>
          <a:stretch/>
        </p:blipFill>
        <p:spPr bwMode="auto">
          <a:xfrm>
            <a:off x="454682" y="1847850"/>
            <a:ext cx="1728192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44" y="1866978"/>
            <a:ext cx="1614181" cy="1610455"/>
          </a:xfrm>
          <a:prstGeom prst="rect">
            <a:avLst/>
          </a:prstGeom>
        </p:spPr>
      </p:pic>
      <p:pic>
        <p:nvPicPr>
          <p:cNvPr id="6" name="Picture 8" descr="Image result for instagram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19" y="1855192"/>
            <a:ext cx="1635152" cy="163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whats app 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5" t="13762" r="2352" b="12319"/>
          <a:stretch/>
        </p:blipFill>
        <p:spPr bwMode="auto">
          <a:xfrm>
            <a:off x="3871871" y="1820677"/>
            <a:ext cx="1765873" cy="172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Image result for twitter logo 20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68" y="1878286"/>
            <a:ext cx="1610933" cy="161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553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9300"/>
            <a:ext cx="4680520" cy="661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 us say together: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8" y="2564904"/>
            <a:ext cx="3253692" cy="302010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57377" y="1908934"/>
            <a:ext cx="4998928" cy="4389120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GB" sz="1400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ts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2800" dirty="0">
                <a:latin typeface="+mj-lt"/>
                <a:ea typeface="Calibri" pitchFamily="34" charset="0"/>
                <a:cs typeface="Times New Roman" pitchFamily="18" charset="0"/>
              </a:rPr>
              <a:t>Jesus</a:t>
            </a:r>
            <a:r>
              <a:rPr lang="en-GB" sz="2800" dirty="0" smtClean="0">
                <a:latin typeface="+mj-lt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lvl="0" indent="0" fontAlgn="base">
              <a:spcBef>
                <a:spcPts val="0"/>
              </a:spcBef>
              <a:spcAft>
                <a:spcPct val="0"/>
              </a:spcAft>
              <a:buClrTx/>
              <a:buSzTx/>
              <a:buNone/>
            </a:pPr>
            <a:endParaRPr lang="en-GB" sz="2800" dirty="0">
              <a:latin typeface="+mj-lt"/>
              <a:cs typeface="Arial" pitchFamily="34" charset="0"/>
            </a:endParaRPr>
          </a:p>
          <a:p>
            <a:pPr marL="0" lvl="0" indent="0" eaLnBrk="0" fontAlgn="base" hangingPunct="0">
              <a:spcBef>
                <a:spcPts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2800" dirty="0">
                <a:latin typeface="+mj-lt"/>
                <a:ea typeface="Calibri" pitchFamily="34" charset="0"/>
                <a:cs typeface="Times New Roman" pitchFamily="18" charset="0"/>
              </a:rPr>
              <a:t> Inspire us to build a community </a:t>
            </a:r>
          </a:p>
          <a:p>
            <a:pPr marL="0" lvl="0" indent="0" eaLnBrk="0" fontAlgn="base" hangingPunct="0">
              <a:spcBef>
                <a:spcPts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2800" dirty="0">
                <a:latin typeface="+mj-lt"/>
                <a:ea typeface="Calibri" pitchFamily="34" charset="0"/>
                <a:cs typeface="Times New Roman" pitchFamily="18" charset="0"/>
              </a:rPr>
              <a:t> based on love and respect.</a:t>
            </a:r>
            <a:endParaRPr lang="en-GB" sz="2800" dirty="0">
              <a:latin typeface="+mj-lt"/>
              <a:cs typeface="Arial" pitchFamily="34" charset="0"/>
            </a:endParaRPr>
          </a:p>
          <a:p>
            <a:pPr marL="0" lvl="0" indent="0" eaLnBrk="0" fontAlgn="base" hangingPunct="0">
              <a:spcBef>
                <a:spcPts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2800" dirty="0">
                <a:latin typeface="+mj-lt"/>
                <a:ea typeface="Calibri" pitchFamily="34" charset="0"/>
                <a:cs typeface="Times New Roman" pitchFamily="18" charset="0"/>
              </a:rPr>
              <a:t> May we be empowered </a:t>
            </a:r>
          </a:p>
          <a:p>
            <a:pPr marL="0" lvl="0" indent="0" eaLnBrk="0" fontAlgn="base" hangingPunct="0">
              <a:spcBef>
                <a:spcPts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2800" dirty="0">
                <a:latin typeface="+mj-lt"/>
                <a:ea typeface="Calibri" pitchFamily="34" charset="0"/>
                <a:cs typeface="Times New Roman" pitchFamily="18" charset="0"/>
              </a:rPr>
              <a:t> to challenge injustice every day.</a:t>
            </a:r>
            <a:endParaRPr lang="en-GB" sz="2800" dirty="0">
              <a:latin typeface="+mj-lt"/>
              <a:cs typeface="Arial" pitchFamily="34" charset="0"/>
            </a:endParaRPr>
          </a:p>
          <a:p>
            <a:pPr marL="0" lvl="0" indent="0" eaLnBrk="0" fontAlgn="base" hangingPunct="0">
              <a:spcBef>
                <a:spcPts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2800" dirty="0">
                <a:latin typeface="+mj-lt"/>
                <a:ea typeface="Calibri" pitchFamily="34" charset="0"/>
                <a:cs typeface="Times New Roman" pitchFamily="18" charset="0"/>
              </a:rPr>
              <a:t> Help us to value and support each other </a:t>
            </a:r>
          </a:p>
          <a:p>
            <a:pPr marL="0" lvl="0" indent="0" eaLnBrk="0" fontAlgn="base" hangingPunct="0">
              <a:spcBef>
                <a:spcPts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2800" dirty="0">
                <a:latin typeface="+mj-lt"/>
                <a:ea typeface="Calibri" pitchFamily="34" charset="0"/>
                <a:cs typeface="Times New Roman" pitchFamily="18" charset="0"/>
              </a:rPr>
              <a:t> to create a positive </a:t>
            </a:r>
            <a:endParaRPr lang="en-GB" sz="2800" dirty="0">
              <a:latin typeface="+mj-lt"/>
              <a:cs typeface="Arial" pitchFamily="34" charset="0"/>
            </a:endParaRPr>
          </a:p>
          <a:p>
            <a:pPr marL="0" lvl="0" indent="0" eaLnBrk="0" fontAlgn="base" hangingPunct="0">
              <a:spcBef>
                <a:spcPts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2800" dirty="0">
                <a:latin typeface="+mj-lt"/>
                <a:ea typeface="Calibri" pitchFamily="34" charset="0"/>
                <a:cs typeface="Times New Roman" pitchFamily="18" charset="0"/>
              </a:rPr>
              <a:t> learning environment where all may serve.</a:t>
            </a:r>
            <a:endParaRPr lang="en-GB" sz="2800" dirty="0">
              <a:latin typeface="+mj-lt"/>
              <a:cs typeface="Arial" pitchFamily="34" charset="0"/>
            </a:endParaRPr>
          </a:p>
          <a:p>
            <a:pPr marL="0" lvl="0" indent="0" eaLnBrk="0" fontAlgn="base" hangingPunct="0">
              <a:spcBef>
                <a:spcPts val="0"/>
              </a:spcBef>
              <a:spcAft>
                <a:spcPct val="0"/>
              </a:spcAft>
              <a:buClrTx/>
              <a:buSzTx/>
              <a:buNone/>
            </a:pPr>
            <a:endParaRPr lang="en-GB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ts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2800" dirty="0">
                <a:latin typeface="+mj-lt"/>
                <a:ea typeface="Calibri" pitchFamily="34" charset="0"/>
                <a:cs typeface="Times New Roman" pitchFamily="18" charset="0"/>
              </a:rPr>
              <a:t> AMEN</a:t>
            </a:r>
            <a:endParaRPr lang="en-GB" sz="28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t="10924" r="11412" b="10924"/>
          <a:stretch>
            <a:fillRect/>
          </a:stretch>
        </p:blipFill>
        <p:spPr bwMode="auto">
          <a:xfrm>
            <a:off x="1041111" y="2924943"/>
            <a:ext cx="2360346" cy="23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7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132856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GB" sz="3600" dirty="0" smtClean="0">
                <a:solidFill>
                  <a:srgbClr val="0070C0"/>
                </a:solidFill>
                <a:latin typeface="+mj-lt"/>
              </a:rPr>
              <a:t>Let everything we do and say this day be:</a:t>
            </a:r>
          </a:p>
          <a:p>
            <a:pPr algn="ctr"/>
            <a:r>
              <a:rPr lang="en-GB" sz="3600" dirty="0" smtClean="0">
                <a:solidFill>
                  <a:srgbClr val="0070C0"/>
                </a:solidFill>
                <a:latin typeface="+mj-lt"/>
              </a:rPr>
              <a:t>In the name of the Father and of the Son and the </a:t>
            </a:r>
            <a:r>
              <a:rPr lang="en-GB" sz="3600" dirty="0">
                <a:solidFill>
                  <a:srgbClr val="0070C0"/>
                </a:solidFill>
                <a:latin typeface="+mj-lt"/>
              </a:rPr>
              <a:t>H</a:t>
            </a:r>
            <a:r>
              <a:rPr lang="en-GB" sz="3600" dirty="0" smtClean="0">
                <a:solidFill>
                  <a:srgbClr val="0070C0"/>
                </a:solidFill>
                <a:latin typeface="+mj-lt"/>
              </a:rPr>
              <a:t>oly Spirit </a:t>
            </a:r>
          </a:p>
          <a:p>
            <a:pPr algn="ctr"/>
            <a:endParaRPr lang="en-GB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704088"/>
            <a:ext cx="7499176" cy="1143000"/>
          </a:xfrm>
        </p:spPr>
        <p:txBody>
          <a:bodyPr>
            <a:noAutofit/>
          </a:bodyPr>
          <a:lstStyle/>
          <a:p>
            <a:r>
              <a:rPr lang="en-GB" sz="4400" dirty="0"/>
              <a:t>Let us </a:t>
            </a:r>
            <a:r>
              <a:rPr lang="en-GB" sz="4400" dirty="0" smtClean="0"/>
              <a:t>end </a:t>
            </a:r>
            <a:r>
              <a:rPr lang="en-GB" sz="4400" dirty="0"/>
              <a:t>by saying together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21" y="4826677"/>
            <a:ext cx="2442489" cy="1831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" y="95455"/>
            <a:ext cx="795426" cy="111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Gospel Luke 16 1-13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0424" y="1916832"/>
            <a:ext cx="7283152" cy="4389120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Trust</a:t>
            </a: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3882" y="2780928"/>
            <a:ext cx="7456236" cy="29523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“The man who can be trusted in little things can be trusted in great.”</a:t>
            </a:r>
            <a:endParaRPr lang="en-GB" sz="3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Gospel Reflection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5698976" cy="659352"/>
          </a:xfrm>
        </p:spPr>
        <p:txBody>
          <a:bodyPr/>
          <a:lstStyle/>
          <a:p>
            <a:pPr algn="ctr"/>
            <a:r>
              <a:rPr lang="en-GB" sz="4000" b="0" dirty="0" smtClean="0">
                <a:latin typeface="+mj-lt"/>
              </a:rPr>
              <a:t>Trust</a:t>
            </a:r>
            <a:endParaRPr lang="en-GB" sz="4000" b="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780928"/>
            <a:ext cx="4040188" cy="384572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+mj-lt"/>
              </a:rPr>
              <a:t>Assurance</a:t>
            </a:r>
          </a:p>
          <a:p>
            <a:r>
              <a:rPr lang="en-GB" sz="2800" dirty="0" smtClean="0">
                <a:latin typeface="+mj-lt"/>
              </a:rPr>
              <a:t>Confidence</a:t>
            </a:r>
          </a:p>
          <a:p>
            <a:r>
              <a:rPr lang="en-GB" sz="2800" dirty="0" smtClean="0">
                <a:latin typeface="+mj-lt"/>
              </a:rPr>
              <a:t>Duty</a:t>
            </a:r>
          </a:p>
          <a:p>
            <a:r>
              <a:rPr lang="en-GB" sz="2800" dirty="0" smtClean="0">
                <a:latin typeface="+mj-lt"/>
              </a:rPr>
              <a:t>Safekeeping</a:t>
            </a:r>
          </a:p>
          <a:p>
            <a:r>
              <a:rPr lang="en-GB" sz="2800" dirty="0" smtClean="0">
                <a:latin typeface="+mj-lt"/>
              </a:rPr>
              <a:t>Confide</a:t>
            </a:r>
          </a:p>
          <a:p>
            <a:r>
              <a:rPr lang="en-GB" sz="2800" dirty="0" smtClean="0">
                <a:latin typeface="+mj-lt"/>
              </a:rPr>
              <a:t>Bank on</a:t>
            </a:r>
            <a:endParaRPr lang="en-GB" sz="2800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4041775" cy="384572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+mj-lt"/>
              </a:rPr>
              <a:t>Faith</a:t>
            </a:r>
          </a:p>
          <a:p>
            <a:r>
              <a:rPr lang="en-GB" sz="2800" dirty="0" smtClean="0">
                <a:latin typeface="+mj-lt"/>
              </a:rPr>
              <a:t>Reliance</a:t>
            </a:r>
          </a:p>
          <a:p>
            <a:r>
              <a:rPr lang="en-GB" sz="2800" dirty="0" smtClean="0">
                <a:latin typeface="+mj-lt"/>
              </a:rPr>
              <a:t>Care</a:t>
            </a:r>
          </a:p>
          <a:p>
            <a:r>
              <a:rPr lang="en-GB" sz="2800" dirty="0" smtClean="0">
                <a:latin typeface="+mj-lt"/>
              </a:rPr>
              <a:t>Depend on</a:t>
            </a:r>
          </a:p>
          <a:p>
            <a:r>
              <a:rPr lang="en-GB" sz="2800" dirty="0" smtClean="0">
                <a:latin typeface="+mj-lt"/>
              </a:rPr>
              <a:t>Entrust</a:t>
            </a:r>
          </a:p>
          <a:p>
            <a:r>
              <a:rPr lang="en-GB" sz="2800" dirty="0">
                <a:latin typeface="+mj-lt"/>
              </a:rPr>
              <a:t>E</a:t>
            </a:r>
            <a:r>
              <a:rPr lang="en-GB" sz="2800" dirty="0" smtClean="0">
                <a:latin typeface="+mj-lt"/>
              </a:rPr>
              <a:t>xpectation</a:t>
            </a:r>
            <a:endParaRPr lang="en-GB" sz="2800" dirty="0">
              <a:latin typeface="+mj-lt"/>
            </a:endParaRPr>
          </a:p>
        </p:txBody>
      </p:sp>
      <p:pic>
        <p:nvPicPr>
          <p:cNvPr id="4098" name="Picture 2" descr="Image result for tru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26253"/>
            <a:ext cx="2520280" cy="16801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0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62429"/>
            <a:ext cx="3888432" cy="1812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dirty="0">
                <a:latin typeface="+mj-lt"/>
                <a:cs typeface="Calibri" pitchFamily="34" charset="0"/>
              </a:rPr>
              <a:t>St Gregory’s is a </a:t>
            </a:r>
          </a:p>
          <a:p>
            <a:pPr marL="0" indent="0" algn="ctr">
              <a:buNone/>
            </a:pPr>
            <a:r>
              <a:rPr lang="en-GB" sz="3600" b="1" u="sng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itchFamily="34" charset="0"/>
              </a:rPr>
              <a:t>LISTENING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GB" sz="3600" dirty="0">
                <a:latin typeface="+mj-lt"/>
                <a:cs typeface="Calibri" pitchFamily="34" charset="0"/>
              </a:rPr>
              <a:t> school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924944"/>
            <a:ext cx="3888432" cy="258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670732" y="962429"/>
            <a:ext cx="3786474" cy="181239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GB" sz="3600" dirty="0">
                <a:latin typeface="+mj-lt"/>
                <a:cs typeface="Calibri" pitchFamily="34" charset="0"/>
              </a:rPr>
              <a:t>St Gregory’s is a </a:t>
            </a:r>
          </a:p>
          <a:p>
            <a:pPr marL="0" indent="0" algn="ctr">
              <a:buFont typeface="Wingdings 2"/>
              <a:buNone/>
            </a:pPr>
            <a:r>
              <a:rPr lang="en-GB" sz="3600" b="1" u="sng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itchFamily="34" charset="0"/>
              </a:rPr>
              <a:t>TELLING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itchFamily="34" charset="0"/>
              </a:rPr>
              <a:t>  </a:t>
            </a:r>
          </a:p>
          <a:p>
            <a:pPr marL="0" indent="0" algn="ctr">
              <a:buFont typeface="Wingdings 2"/>
              <a:buNone/>
            </a:pPr>
            <a:r>
              <a:rPr lang="en-GB" sz="3600" dirty="0">
                <a:latin typeface="+mj-lt"/>
                <a:cs typeface="Calibri" pitchFamily="34" charset="0"/>
              </a:rPr>
              <a:t>school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67545" y="5805264"/>
            <a:ext cx="7985519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+mj-lt"/>
              </a:rPr>
              <a:t>‘If you don’t share a risk... you own the risk’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90" y="2924944"/>
            <a:ext cx="3786474" cy="258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1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Safeguarding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800" b="1" dirty="0">
                <a:solidFill>
                  <a:schemeClr val="tx2"/>
                </a:solidFill>
                <a:latin typeface="+mj-lt"/>
              </a:rPr>
              <a:t>OUR MISSION STATEMENT</a:t>
            </a:r>
          </a:p>
          <a:p>
            <a:pPr algn="ctr">
              <a:buNone/>
            </a:pPr>
            <a:r>
              <a:rPr lang="en-GB" dirty="0">
                <a:latin typeface="+mj-lt"/>
              </a:rPr>
              <a:t>Committed to ensuring the safety and wellbeing of </a:t>
            </a:r>
            <a:r>
              <a:rPr lang="en-GB" b="1" dirty="0">
                <a:latin typeface="+mj-lt"/>
              </a:rPr>
              <a:t>everyone</a:t>
            </a:r>
            <a:r>
              <a:rPr lang="en-GB" dirty="0">
                <a:latin typeface="+mj-lt"/>
              </a:rPr>
              <a:t> in our community.</a:t>
            </a:r>
          </a:p>
          <a:p>
            <a:pPr algn="ctr">
              <a:buNone/>
            </a:pPr>
            <a:endParaRPr lang="en-GB" dirty="0">
              <a:latin typeface="+mj-lt"/>
            </a:endParaRPr>
          </a:p>
          <a:p>
            <a:pPr algn="ctr">
              <a:buNone/>
            </a:pPr>
            <a:r>
              <a:rPr lang="en-GB" dirty="0">
                <a:latin typeface="+mj-lt"/>
              </a:rPr>
              <a:t>‘</a:t>
            </a:r>
            <a:r>
              <a:rPr lang="en-GB" b="1" dirty="0">
                <a:latin typeface="+mj-lt"/>
              </a:rPr>
              <a:t>We work in partnership to create a living and vibrant community in which each member is valued’</a:t>
            </a:r>
          </a:p>
          <a:p>
            <a:pPr>
              <a:buNone/>
            </a:pPr>
            <a:endParaRPr lang="en-GB" b="1" dirty="0">
              <a:latin typeface="+mj-lt"/>
            </a:endParaRPr>
          </a:p>
          <a:p>
            <a:pPr algn="ctr">
              <a:buNone/>
            </a:pPr>
            <a:r>
              <a:rPr lang="en-GB" dirty="0">
                <a:latin typeface="+mj-lt"/>
              </a:rPr>
              <a:t>...everyone deserves to be listened to and treated with respect and dignity...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61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085184"/>
            <a:ext cx="1576297" cy="15560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40" y="188640"/>
            <a:ext cx="4728964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7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Daily Care and Support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571184" cy="4389120"/>
          </a:xfrm>
        </p:spPr>
        <p:txBody>
          <a:bodyPr>
            <a:normAutofit/>
          </a:bodyPr>
          <a:lstStyle/>
          <a:p>
            <a:pPr marL="531813" indent="-531813"/>
            <a:r>
              <a:rPr lang="en-GB" dirty="0">
                <a:latin typeface="+mj-lt"/>
              </a:rPr>
              <a:t>F</a:t>
            </a:r>
            <a:r>
              <a:rPr lang="en-GB" dirty="0" smtClean="0">
                <a:latin typeface="+mj-lt"/>
              </a:rPr>
              <a:t>orm Tutor</a:t>
            </a:r>
          </a:p>
          <a:p>
            <a:pPr marL="531813" indent="-531813"/>
            <a:r>
              <a:rPr lang="en-GB" dirty="0" smtClean="0">
                <a:latin typeface="+mj-lt"/>
              </a:rPr>
              <a:t>Pastoral Support Managers –</a:t>
            </a:r>
            <a:r>
              <a:rPr lang="en-GB" dirty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Mrs Cotter-Day/ Miss Dolphin/ Mrs Lee</a:t>
            </a:r>
          </a:p>
          <a:p>
            <a:pPr marL="531813" indent="-531813"/>
            <a:r>
              <a:rPr lang="en-GB" dirty="0" smtClean="0">
                <a:latin typeface="+mj-lt"/>
              </a:rPr>
              <a:t>Pupil Progress Manager</a:t>
            </a:r>
          </a:p>
          <a:p>
            <a:pPr marL="531813" indent="-531813"/>
            <a:r>
              <a:rPr lang="en-GB" dirty="0" smtClean="0">
                <a:latin typeface="+mj-lt"/>
              </a:rPr>
              <a:t>Chaplain – Nathan </a:t>
            </a:r>
          </a:p>
          <a:p>
            <a:pPr marL="531813" indent="-531813"/>
            <a:r>
              <a:rPr lang="en-GB" dirty="0" smtClean="0">
                <a:latin typeface="+mj-lt"/>
              </a:rPr>
              <a:t>Emotional Health and Well-being – Mrs Mc Sorley</a:t>
            </a:r>
          </a:p>
          <a:p>
            <a:pPr marL="531813" indent="-531813"/>
            <a:r>
              <a:rPr lang="en-GB" dirty="0" smtClean="0">
                <a:latin typeface="+mj-lt"/>
              </a:rPr>
              <a:t>Health and Safety Team - Site Staff</a:t>
            </a:r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4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Else?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68" y="2283954"/>
            <a:ext cx="8435280" cy="4389120"/>
          </a:xfrm>
        </p:spPr>
        <p:txBody>
          <a:bodyPr>
            <a:normAutofit/>
          </a:bodyPr>
          <a:lstStyle/>
          <a:p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9592" y="2358608"/>
            <a:ext cx="4203576" cy="38066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628650"/>
            <a:r>
              <a:rPr lang="en-GB" sz="2000" dirty="0" smtClean="0">
                <a:latin typeface="+mj-lt"/>
              </a:rPr>
              <a:t>You</a:t>
            </a:r>
          </a:p>
          <a:p>
            <a:pPr marL="628650" indent="-628650"/>
            <a:r>
              <a:rPr lang="en-GB" sz="2000" dirty="0" smtClean="0">
                <a:latin typeface="+mj-lt"/>
              </a:rPr>
              <a:t>Friends</a:t>
            </a:r>
          </a:p>
          <a:p>
            <a:pPr marL="628650" indent="-628650"/>
            <a:r>
              <a:rPr lang="en-GB" sz="2000" dirty="0" smtClean="0">
                <a:latin typeface="+mj-lt"/>
              </a:rPr>
              <a:t>Teachers</a:t>
            </a:r>
          </a:p>
          <a:p>
            <a:pPr marL="628650" indent="-628650"/>
            <a:r>
              <a:rPr lang="en-GB" sz="2000" dirty="0" smtClean="0">
                <a:latin typeface="+mj-lt"/>
              </a:rPr>
              <a:t>Augustine Centre staff</a:t>
            </a:r>
          </a:p>
          <a:p>
            <a:pPr marL="628650" indent="-628650"/>
            <a:r>
              <a:rPr lang="en-GB" sz="2000" dirty="0">
                <a:latin typeface="+mj-lt"/>
              </a:rPr>
              <a:t>PCSO</a:t>
            </a:r>
          </a:p>
          <a:p>
            <a:pPr marL="628650" indent="-628650"/>
            <a:r>
              <a:rPr lang="en-GB" sz="2000" dirty="0" smtClean="0">
                <a:latin typeface="+mj-lt"/>
              </a:rPr>
              <a:t>School Health Advisor (Tuesdays) – Margaret </a:t>
            </a:r>
            <a:r>
              <a:rPr lang="en-GB" sz="2000" dirty="0" err="1" smtClean="0">
                <a:latin typeface="+mj-lt"/>
              </a:rPr>
              <a:t>Jaber</a:t>
            </a:r>
            <a:endParaRPr lang="en-GB" sz="2000" dirty="0" smtClean="0">
              <a:latin typeface="+mj-lt"/>
            </a:endParaRPr>
          </a:p>
          <a:p>
            <a:pPr marL="628650" indent="-628650"/>
            <a:r>
              <a:rPr lang="en-GB" sz="2000" dirty="0" smtClean="0">
                <a:latin typeface="+mj-lt"/>
              </a:rPr>
              <a:t>External Mentors</a:t>
            </a:r>
          </a:p>
          <a:p>
            <a:pPr marL="628650" indent="-628650"/>
            <a:r>
              <a:rPr lang="en-GB" sz="2000" dirty="0" smtClean="0">
                <a:latin typeface="+mj-lt"/>
              </a:rPr>
              <a:t>Outside Agencies – </a:t>
            </a:r>
            <a:r>
              <a:rPr lang="en-GB" sz="2000" dirty="0" err="1" smtClean="0">
                <a:latin typeface="+mj-lt"/>
              </a:rPr>
              <a:t>Kooth</a:t>
            </a:r>
            <a:endParaRPr lang="en-GB" sz="2000" dirty="0" smtClean="0">
              <a:latin typeface="+mj-lt"/>
            </a:endParaRPr>
          </a:p>
          <a:p>
            <a:pPr marL="628650" indent="-628650"/>
            <a:r>
              <a:rPr lang="en-GB" sz="2000" dirty="0" err="1" smtClean="0">
                <a:latin typeface="+mj-lt"/>
              </a:rPr>
              <a:t>Zumos</a:t>
            </a:r>
            <a:endParaRPr lang="en-GB" sz="20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3167" y="2852936"/>
            <a:ext cx="3749987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000" indent="-266700">
              <a:spcBef>
                <a:spcPts val="576"/>
              </a:spcBef>
              <a:buClr>
                <a:schemeClr val="tx2">
                  <a:lumMod val="60000"/>
                  <a:lumOff val="40000"/>
                </a:schemeClr>
              </a:buClr>
              <a:buSzPct val="126000"/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Peer Mentors</a:t>
            </a:r>
          </a:p>
          <a:p>
            <a:pPr marL="1166575" lvl="2" indent="-342900">
              <a:spcBef>
                <a:spcPts val="576"/>
              </a:spcBef>
              <a:buClr>
                <a:schemeClr val="tx1"/>
              </a:buClr>
              <a:buSzPct val="126000"/>
              <a:buFont typeface="Calibri" panose="020F0502020204030204" pitchFamily="34" charset="0"/>
              <a:buChar char="₋"/>
            </a:pPr>
            <a:r>
              <a:rPr lang="en-GB" sz="2000" dirty="0">
                <a:latin typeface="+mj-lt"/>
              </a:rPr>
              <a:t>Young Leaders</a:t>
            </a:r>
          </a:p>
          <a:p>
            <a:pPr marL="1166575" lvl="2" indent="-342900">
              <a:spcBef>
                <a:spcPts val="576"/>
              </a:spcBef>
              <a:buClr>
                <a:schemeClr val="tx1"/>
              </a:buClr>
              <a:buSzPct val="126000"/>
              <a:buFont typeface="Calibri" panose="020F0502020204030204" pitchFamily="34" charset="0"/>
              <a:buChar char="₋"/>
            </a:pPr>
            <a:r>
              <a:rPr lang="en-GB" sz="2000" dirty="0">
                <a:latin typeface="+mj-lt"/>
              </a:rPr>
              <a:t>Anti-bullying Ambassadors</a:t>
            </a:r>
          </a:p>
          <a:p>
            <a:pPr marL="1166575" lvl="2" indent="-342900">
              <a:spcBef>
                <a:spcPts val="576"/>
              </a:spcBef>
              <a:buClr>
                <a:schemeClr val="tx1"/>
              </a:buClr>
              <a:buSzPct val="126000"/>
              <a:buFont typeface="Calibri" panose="020F0502020204030204" pitchFamily="34" charset="0"/>
              <a:buChar char="₋"/>
            </a:pPr>
            <a:r>
              <a:rPr lang="en-GB" sz="2000" dirty="0" smtClean="0">
                <a:latin typeface="+mj-lt"/>
              </a:rPr>
              <a:t>Youth </a:t>
            </a:r>
            <a:r>
              <a:rPr lang="en-GB" sz="2000" dirty="0">
                <a:latin typeface="+mj-lt"/>
              </a:rPr>
              <a:t>Health </a:t>
            </a:r>
            <a:r>
              <a:rPr lang="en-GB" sz="2000" dirty="0" smtClean="0">
                <a:latin typeface="+mj-lt"/>
              </a:rPr>
              <a:t>Champions</a:t>
            </a:r>
          </a:p>
          <a:p>
            <a:pPr marL="1166575" lvl="2" indent="-342900">
              <a:spcBef>
                <a:spcPts val="576"/>
              </a:spcBef>
              <a:buClr>
                <a:schemeClr val="tx1"/>
              </a:buClr>
              <a:buSzPct val="126000"/>
              <a:buFont typeface="Calibri" panose="020F0502020204030204" pitchFamily="34" charset="0"/>
              <a:buChar char="₋"/>
            </a:pPr>
            <a:r>
              <a:rPr lang="en-GB" sz="2000" dirty="0" smtClean="0">
                <a:latin typeface="+mj-lt"/>
              </a:rPr>
              <a:t>2%ers</a:t>
            </a:r>
            <a:endParaRPr lang="en-GB" sz="2000" dirty="0">
              <a:latin typeface="+mj-lt"/>
            </a:endParaRPr>
          </a:p>
          <a:p>
            <a:pPr marL="1166575" lvl="2" indent="-342900">
              <a:spcBef>
                <a:spcPts val="576"/>
              </a:spcBef>
              <a:buClr>
                <a:schemeClr val="tx1"/>
              </a:buClr>
              <a:buSzPct val="126000"/>
              <a:buFont typeface="Calibri" panose="020F0502020204030204" pitchFamily="34" charset="0"/>
              <a:buChar char="₋"/>
            </a:pPr>
            <a:r>
              <a:rPr lang="en-GB" sz="2000" dirty="0">
                <a:latin typeface="+mj-lt"/>
              </a:rPr>
              <a:t>Intervention Groups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60819"/>
            <a:ext cx="1852365" cy="162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4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Areas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7859216" cy="3938736"/>
          </a:xfrm>
        </p:spPr>
        <p:txBody>
          <a:bodyPr>
            <a:noAutofit/>
          </a:bodyPr>
          <a:lstStyle/>
          <a:p>
            <a:pPr marL="723900" indent="-723900"/>
            <a:r>
              <a:rPr lang="en-GB" sz="2800" dirty="0" smtClean="0">
                <a:latin typeface="+mj-lt"/>
              </a:rPr>
              <a:t>Noticeboard by Dining Room</a:t>
            </a:r>
          </a:p>
          <a:p>
            <a:pPr marL="723900" indent="-723900"/>
            <a:r>
              <a:rPr lang="en-GB" sz="2800" dirty="0" smtClean="0">
                <a:latin typeface="+mj-lt"/>
              </a:rPr>
              <a:t>Young Carers’ board by Staffroom</a:t>
            </a:r>
          </a:p>
          <a:p>
            <a:pPr marL="723900" indent="-723900"/>
            <a:r>
              <a:rPr lang="en-GB" sz="2800" dirty="0" smtClean="0">
                <a:latin typeface="+mj-lt"/>
              </a:rPr>
              <a:t>LRC – staff, books, leaflets</a:t>
            </a:r>
          </a:p>
          <a:p>
            <a:pPr marL="723900" indent="-723900"/>
            <a:r>
              <a:rPr lang="en-GB" sz="2800" dirty="0" smtClean="0">
                <a:latin typeface="+mj-lt"/>
              </a:rPr>
              <a:t>Sharp System: on-line reporting</a:t>
            </a:r>
          </a:p>
          <a:p>
            <a:pPr marL="723900" indent="-723900"/>
            <a:r>
              <a:rPr lang="en-GB" sz="2800" dirty="0" smtClean="0">
                <a:latin typeface="+mj-lt"/>
              </a:rPr>
              <a:t>Displays </a:t>
            </a:r>
            <a:r>
              <a:rPr lang="en-GB" sz="2800" dirty="0" err="1" smtClean="0">
                <a:latin typeface="+mj-lt"/>
              </a:rPr>
              <a:t>eg</a:t>
            </a:r>
            <a:r>
              <a:rPr lang="en-GB" sz="2800" dirty="0" smtClean="0">
                <a:latin typeface="+mj-lt"/>
              </a:rPr>
              <a:t> Hate Crime/Anti-Bullying/Alcohol/ Mental Health</a:t>
            </a:r>
          </a:p>
          <a:p>
            <a:pPr marL="723900" indent="-723900"/>
            <a:r>
              <a:rPr lang="en-GB" sz="2800" dirty="0" smtClean="0">
                <a:latin typeface="+mj-lt"/>
              </a:rPr>
              <a:t>Learning Organiser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562" y="836712"/>
            <a:ext cx="1484784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6CC8B33700814CB90887E8C1CAD720" ma:contentTypeVersion="13" ma:contentTypeDescription="Create a new document." ma:contentTypeScope="" ma:versionID="032b53f5fd29610771fc5cd7734ddb40">
  <xsd:schema xmlns:xsd="http://www.w3.org/2001/XMLSchema" xmlns:xs="http://www.w3.org/2001/XMLSchema" xmlns:p="http://schemas.microsoft.com/office/2006/metadata/properties" xmlns:ns3="11deff80-54b0-4bae-be72-78533ac89cb3" xmlns:ns4="725ac93b-229d-487c-8c4d-0eef4d4bcc40" targetNamespace="http://schemas.microsoft.com/office/2006/metadata/properties" ma:root="true" ma:fieldsID="546a7e6bf9114f1a1a39f51494e2b8e3" ns3:_="" ns4:_="">
    <xsd:import namespace="11deff80-54b0-4bae-be72-78533ac89cb3"/>
    <xsd:import namespace="725ac93b-229d-487c-8c4d-0eef4d4bcc4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eff80-54b0-4bae-be72-78533ac89c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ac93b-229d-487c-8c4d-0eef4d4bcc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6DDD46-D6D8-438E-AD99-F75C176C34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C017E9-2B77-4018-B04C-0D27FE6BD4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deff80-54b0-4bae-be72-78533ac89cb3"/>
    <ds:schemaRef ds:uri="725ac93b-229d-487c-8c4d-0eef4d4bcc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6CE6BD-059D-45E1-8123-3EDBC60720A0}">
  <ds:schemaRefs>
    <ds:schemaRef ds:uri="http://purl.org/dc/dcmitype/"/>
    <ds:schemaRef ds:uri="11deff80-54b0-4bae-be72-78533ac89cb3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725ac93b-229d-487c-8c4d-0eef4d4bcc4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532</Words>
  <Application>Microsoft Office PowerPoint</Application>
  <PresentationFormat>On-screen Show (4:3)</PresentationFormat>
  <Paragraphs>141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Constantia</vt:lpstr>
      <vt:lpstr>Times New Roman</vt:lpstr>
      <vt:lpstr>Wingdings 2</vt:lpstr>
      <vt:lpstr>Flow</vt:lpstr>
      <vt:lpstr>Let us begin by saying together</vt:lpstr>
      <vt:lpstr>Gospel Luke 16 1-13</vt:lpstr>
      <vt:lpstr>Gospel Reflection </vt:lpstr>
      <vt:lpstr>PowerPoint Presentation</vt:lpstr>
      <vt:lpstr>Safeguarding Team</vt:lpstr>
      <vt:lpstr>PowerPoint Presentation</vt:lpstr>
      <vt:lpstr>Daily Care and Support</vt:lpstr>
      <vt:lpstr>Who Else?</vt:lpstr>
      <vt:lpstr>Information Areas</vt:lpstr>
      <vt:lpstr>Information Areas</vt:lpstr>
      <vt:lpstr>Supportive Measures</vt:lpstr>
      <vt:lpstr>Safeguarding Issues</vt:lpstr>
      <vt:lpstr>National Issues</vt:lpstr>
      <vt:lpstr>Social Media</vt:lpstr>
      <vt:lpstr>PowerPoint Presentation</vt:lpstr>
      <vt:lpstr>Let us say together:</vt:lpstr>
      <vt:lpstr>Let us end by saying together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 ADAMS</dc:creator>
  <cp:lastModifiedBy>Mrs J Mason</cp:lastModifiedBy>
  <cp:revision>112</cp:revision>
  <cp:lastPrinted>2019-09-19T09:52:19Z</cp:lastPrinted>
  <dcterms:created xsi:type="dcterms:W3CDTF">2013-09-05T10:54:53Z</dcterms:created>
  <dcterms:modified xsi:type="dcterms:W3CDTF">2019-09-19T10:15:30Z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0x010100806CC8B33700814CB90887E8C1CAD720</vt:lpwstr>
  </property>
</Properties>
</file>