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84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  <a:ea typeface="+mn-ea"/>
                <a:cs typeface="+mn-cs"/>
              </a:defRPr>
            </a:pPr>
            <a:r>
              <a:rPr lang="en-GB"/>
              <a:t>Average Predicted versus Achieved Attainment 8 by Category of GCSEPod User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manist" panose="0200050300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Academic Year</c:v>
          </c:tx>
          <c:spPr>
            <a:solidFill>
              <a:srgbClr val="6CAEDF"/>
            </a:solidFill>
            <a:ln>
              <a:noFill/>
            </a:ln>
            <a:effectLst/>
          </c:spPr>
          <c:invertIfNegative val="0"/>
          <c:cat>
            <c:strRef>
              <c:f>[1]Graphs!$C$3:$C$6</c:f>
              <c:strCache>
                <c:ptCount val="4"/>
                <c:pt idx="0">
                  <c:v>High Users</c:v>
                </c:pt>
                <c:pt idx="1">
                  <c:v>Medium Users</c:v>
                </c:pt>
                <c:pt idx="2">
                  <c:v>Low Users</c:v>
                </c:pt>
                <c:pt idx="3">
                  <c:v>Non-Users</c:v>
                </c:pt>
              </c:strCache>
            </c:strRef>
          </c:cat>
          <c:val>
            <c:numRef>
              <c:f>[1]Graphs!$F$3:$F$6</c:f>
              <c:numCache>
                <c:formatCode>General</c:formatCode>
                <c:ptCount val="4"/>
                <c:pt idx="0">
                  <c:v>3.1133842794759867</c:v>
                </c:pt>
                <c:pt idx="1">
                  <c:v>2.9784950495049549</c:v>
                </c:pt>
                <c:pt idx="2">
                  <c:v>1.2883815028901762</c:v>
                </c:pt>
                <c:pt idx="3">
                  <c:v>-0.23524528301887082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E-4698-A03A-05068C4B8191}"/>
            </c:ext>
          </c:extLst>
        </c:ser>
        <c:ser>
          <c:idx val="1"/>
          <c:order val="1"/>
          <c:tx>
            <c:v>Exam Period</c:v>
          </c:tx>
          <c:spPr>
            <a:solidFill>
              <a:srgbClr val="D85AA2"/>
            </a:solidFill>
            <a:ln>
              <a:noFill/>
            </a:ln>
            <a:effectLst/>
          </c:spPr>
          <c:invertIfNegative val="0"/>
          <c:val>
            <c:numRef>
              <c:f>[1]Graphs!$F$12:$F$15</c:f>
              <c:numCache>
                <c:formatCode>General</c:formatCode>
                <c:ptCount val="4"/>
                <c:pt idx="0">
                  <c:v>1.9157588936410577</c:v>
                </c:pt>
                <c:pt idx="1">
                  <c:v>1.3383223783929883</c:v>
                </c:pt>
                <c:pt idx="2">
                  <c:v>0.17228262390984003</c:v>
                </c:pt>
                <c:pt idx="3">
                  <c:v>3.9971290993940506E-2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150E-4698-A03A-05068C4B8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240160"/>
        <c:axId val="1116243112"/>
        <c:extLst/>
      </c:barChart>
      <c:catAx>
        <c:axId val="1116240160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manist" panose="02000503000000020004" pitchFamily="50" charset="0"/>
                    <a:ea typeface="+mn-ea"/>
                    <a:cs typeface="+mn-cs"/>
                  </a:defRPr>
                </a:pPr>
                <a:r>
                  <a:rPr lang="en-GB"/>
                  <a:t>GCSEPod Usage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manist" panose="02000503000000020004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  <a:ea typeface="+mn-ea"/>
                <a:cs typeface="+mn-cs"/>
              </a:defRPr>
            </a:pPr>
            <a:endParaRPr lang="en-US"/>
          </a:p>
        </c:txPr>
        <c:crossAx val="1116243112"/>
        <c:crosses val="autoZero"/>
        <c:auto val="1"/>
        <c:lblAlgn val="ctr"/>
        <c:lblOffset val="100"/>
        <c:noMultiLvlLbl val="0"/>
      </c:catAx>
      <c:valAx>
        <c:axId val="1116243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eomanist" panose="02000503000000020004" pitchFamily="50" charset="0"/>
                    <a:ea typeface="+mn-ea"/>
                    <a:cs typeface="+mn-cs"/>
                  </a:defRPr>
                </a:pPr>
                <a:r>
                  <a:rPr lang="en-GB"/>
                  <a:t>Difference Between Predicted and Acheived Grades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manist" panose="02000503000000020004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manist" panose="02000503000000020004" pitchFamily="50" charset="0"/>
                <a:ea typeface="+mn-ea"/>
                <a:cs typeface="+mn-cs"/>
              </a:defRPr>
            </a:pPr>
            <a:endParaRPr lang="en-US"/>
          </a:p>
        </c:txPr>
        <c:crossAx val="1116240160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manist" panose="0200050300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eomanist" panose="02000503000000020004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FAA-83E1-4CF5-95C4-23CD5338312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9B57-B07B-4770-AA45-A5D9CD05C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27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FAA-83E1-4CF5-95C4-23CD5338312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9B57-B07B-4770-AA45-A5D9CD05C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FAA-83E1-4CF5-95C4-23CD5338312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9B57-B07B-4770-AA45-A5D9CD05C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90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FAA-83E1-4CF5-95C4-23CD5338312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9B57-B07B-4770-AA45-A5D9CD05C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6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FAA-83E1-4CF5-95C4-23CD5338312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9B57-B07B-4770-AA45-A5D9CD05C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85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FAA-83E1-4CF5-95C4-23CD5338312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9B57-B07B-4770-AA45-A5D9CD05C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1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FAA-83E1-4CF5-95C4-23CD5338312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9B57-B07B-4770-AA45-A5D9CD05C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9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FAA-83E1-4CF5-95C4-23CD5338312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9B57-B07B-4770-AA45-A5D9CD05C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0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FAA-83E1-4CF5-95C4-23CD5338312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9B57-B07B-4770-AA45-A5D9CD05C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2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FAA-83E1-4CF5-95C4-23CD5338312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9B57-B07B-4770-AA45-A5D9CD05C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0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FAA-83E1-4CF5-95C4-23CD5338312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9B57-B07B-4770-AA45-A5D9CD05C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0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D3FAA-83E1-4CF5-95C4-23CD5338312D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E9B57-B07B-4770-AA45-A5D9CD05C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8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5114355-EAF8-4F8B-B17F-78FA1AAADD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" y="497150"/>
          <a:ext cx="3742502" cy="4125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5066640" imgH="5587200" progId="">
                  <p:embed/>
                </p:oleObj>
              </mc:Choice>
              <mc:Fallback>
                <p:oleObj r:id="rId3" imgW="5066640" imgH="5587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114355-EAF8-4F8B-B17F-78FA1AAAD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497150"/>
                        <a:ext cx="3742502" cy="4125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8939F2A-DC02-4558-A4D4-06EAE86309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1976"/>
            <a:ext cx="12192000" cy="8760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2094C4-3056-4CC2-96F6-4DF3B1384133}"/>
              </a:ext>
            </a:extLst>
          </p:cNvPr>
          <p:cNvSpPr/>
          <p:nvPr/>
        </p:nvSpPr>
        <p:spPr>
          <a:xfrm>
            <a:off x="0" y="5981976"/>
            <a:ext cx="2631688" cy="876024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26E51E79-D5DC-47C3-AA68-0A10FF473D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" y="6070673"/>
            <a:ext cx="2304748" cy="765535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9FCC80F-6242-45AC-9401-B6952454E9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" y="-106532"/>
          <a:ext cx="12191999" cy="60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7" imgW="16253640" imgH="622080" progId="">
                  <p:embed/>
                </p:oleObj>
              </mc:Choice>
              <mc:Fallback>
                <p:oleObj r:id="rId7" imgW="16253640" imgH="622080" progId="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9FCC80F-6242-45AC-9401-B6952454E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" y="-106532"/>
                        <a:ext cx="12191999" cy="603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420513C9-B3DB-4D00-A1BE-76B035209669}"/>
              </a:ext>
            </a:extLst>
          </p:cNvPr>
          <p:cNvSpPr txBox="1"/>
          <p:nvPr/>
        </p:nvSpPr>
        <p:spPr>
          <a:xfrm>
            <a:off x="2910142" y="1610448"/>
            <a:ext cx="9281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200" dirty="0">
                <a:solidFill>
                  <a:srgbClr val="CE1181"/>
                </a:solidFill>
                <a:latin typeface="Geomanist Light" panose="02000503000000020004" pitchFamily="2" charset="0"/>
              </a:rPr>
              <a:t>Using GCSEPod to Revise</a:t>
            </a:r>
            <a:endParaRPr lang="en-US" sz="7200" dirty="0">
              <a:solidFill>
                <a:srgbClr val="CE11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1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C34FAF0-9B9A-4E4D-B6FA-D8B1DB581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855" y="1734474"/>
            <a:ext cx="1371600" cy="1447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189009-522C-4D4A-AAA6-037765E3B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056" y="1660510"/>
            <a:ext cx="1466850" cy="1524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353791-D03A-42F8-801B-9499C25E3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811" y="1757282"/>
            <a:ext cx="1438275" cy="13906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204C14-40AC-4768-BBB1-6F7E3FCF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E1181"/>
                </a:solidFill>
              </a:rPr>
              <a:t>Create a Playlist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07E410-F319-4409-A352-AF1904637564}"/>
              </a:ext>
            </a:extLst>
          </p:cNvPr>
          <p:cNvSpPr txBox="1"/>
          <p:nvPr/>
        </p:nvSpPr>
        <p:spPr>
          <a:xfrm>
            <a:off x="1805940" y="2091690"/>
            <a:ext cx="33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Geomanist" panose="02000503000000020004" pitchFamily="50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937CDC-098A-4D2E-8440-937F476A7FC4}"/>
              </a:ext>
            </a:extLst>
          </p:cNvPr>
          <p:cNvSpPr txBox="1"/>
          <p:nvPr/>
        </p:nvSpPr>
        <p:spPr>
          <a:xfrm>
            <a:off x="6084570" y="206121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Geomanist" panose="02000503000000020004" pitchFamily="50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7CBD0E-F023-48BF-A414-5C12B198A013}"/>
              </a:ext>
            </a:extLst>
          </p:cNvPr>
          <p:cNvSpPr txBox="1"/>
          <p:nvPr/>
        </p:nvSpPr>
        <p:spPr>
          <a:xfrm>
            <a:off x="9894570" y="2076450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Geomanist" panose="02000503000000020004" pitchFamily="50" charset="0"/>
              </a:rPr>
              <a:t>3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6CC00C-6894-4AEB-B5D1-8C9FED5364C6}"/>
              </a:ext>
            </a:extLst>
          </p:cNvPr>
          <p:cNvSpPr txBox="1">
            <a:spLocks/>
          </p:cNvSpPr>
          <p:nvPr/>
        </p:nvSpPr>
        <p:spPr>
          <a:xfrm rot="10800000" flipV="1">
            <a:off x="548640" y="3223260"/>
            <a:ext cx="3040380" cy="64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Go to My Playlists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B7631F-F510-4A4A-84D3-119D832B205E}"/>
              </a:ext>
            </a:extLst>
          </p:cNvPr>
          <p:cNvSpPr txBox="1">
            <a:spLocks/>
          </p:cNvSpPr>
          <p:nvPr/>
        </p:nvSpPr>
        <p:spPr>
          <a:xfrm rot="10800000" flipV="1">
            <a:off x="4776938" y="3189922"/>
            <a:ext cx="3040380" cy="64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Choose Pods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B72989D-3B92-4878-873E-1A2F62F21760}"/>
              </a:ext>
            </a:extLst>
          </p:cNvPr>
          <p:cNvSpPr txBox="1">
            <a:spLocks/>
          </p:cNvSpPr>
          <p:nvPr/>
        </p:nvSpPr>
        <p:spPr>
          <a:xfrm rot="10800000" flipV="1">
            <a:off x="8563999" y="3189922"/>
            <a:ext cx="3040380" cy="64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Start revising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BC5780-5CD0-4933-8B7C-3EB6E9D89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463" y="3182508"/>
            <a:ext cx="714375" cy="60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641DD1-27F1-4573-AD0D-1C0DAA959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76" y="3839314"/>
            <a:ext cx="1919019" cy="1914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CAA5B8-A1C3-45F6-B249-65F974D93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9786" y="3830001"/>
            <a:ext cx="4374682" cy="17350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04781C-24AF-45B3-996A-9F1A68DCD8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5260" y="3784712"/>
            <a:ext cx="2896267" cy="1993043"/>
          </a:xfrm>
          <a:prstGeom prst="rect">
            <a:avLst/>
          </a:prstGeom>
        </p:spPr>
      </p:pic>
      <p:pic>
        <p:nvPicPr>
          <p:cNvPr id="3" name="Picture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5452335B-8730-4579-B16A-B53A5A2E2B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" b="-3"/>
          <a:stretch/>
        </p:blipFill>
        <p:spPr>
          <a:xfrm>
            <a:off x="10591480" y="73045"/>
            <a:ext cx="1449870" cy="1879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DA0C43-392D-4210-9C1F-DDE0AB18F6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006735"/>
            <a:ext cx="12192000" cy="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8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204C14-40AC-4768-BBB1-6F7E3FCF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E1181"/>
                </a:solidFill>
              </a:rPr>
              <a:t>Assignments = Boost Playlists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8E939-F93C-4AF9-8ADE-93B3E3E66E24}"/>
              </a:ext>
            </a:extLst>
          </p:cNvPr>
          <p:cNvSpPr txBox="1"/>
          <p:nvPr/>
        </p:nvSpPr>
        <p:spPr>
          <a:xfrm>
            <a:off x="436600" y="1233488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Ask your teacher to set you an assignment – there are hundreds of questions readily available</a:t>
            </a:r>
          </a:p>
          <a:p>
            <a:endParaRPr lang="en-GB" dirty="0"/>
          </a:p>
          <a:p>
            <a:r>
              <a:rPr lang="en-GB" dirty="0"/>
              <a:t>You can apply your knowledge to the questions that have been set and get INSTANT results!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DA40D-A674-43E0-A092-BA63FFEDF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467824"/>
            <a:ext cx="633412" cy="8112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53B6E36-B582-4C9B-B8AD-F1A17AA74351}"/>
              </a:ext>
            </a:extLst>
          </p:cNvPr>
          <p:cNvSpPr txBox="1"/>
          <p:nvPr/>
        </p:nvSpPr>
        <p:spPr>
          <a:xfrm>
            <a:off x="1223312" y="2230178"/>
            <a:ext cx="4293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Boost Playlists – helps to fill in knowledge gaps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you complete an assignment, you’ll be given access to a Boost Playlist with recommendations on what you should be watching based on any incorrect answers.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698D3F-F55E-468C-A730-A96ADB70A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335" y="2404029"/>
            <a:ext cx="3236493" cy="3048241"/>
          </a:xfrm>
          <a:prstGeom prst="rect">
            <a:avLst/>
          </a:prstGeom>
        </p:spPr>
      </p:pic>
      <p:pic>
        <p:nvPicPr>
          <p:cNvPr id="2" name="Picture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7AE9F347-03B7-44E1-B97F-8EAAFEDA55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" b="-3"/>
          <a:stretch/>
        </p:blipFill>
        <p:spPr>
          <a:xfrm>
            <a:off x="10533172" y="77362"/>
            <a:ext cx="1449870" cy="1879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187029-6100-4EDA-95F1-196F593AA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06735"/>
            <a:ext cx="12192000" cy="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C3DA93-D990-4CC4-BE08-D4E15038005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3" b="10269"/>
          <a:stretch/>
        </p:blipFill>
        <p:spPr>
          <a:xfrm>
            <a:off x="789711" y="1149663"/>
            <a:ext cx="10548781" cy="4729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7D2A5B-9407-4F41-A96A-5E1EBA91D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70653" cy="1195587"/>
          </a:xfrm>
          <a:prstGeom prst="rect">
            <a:avLst/>
          </a:prstGeom>
        </p:spPr>
      </p:pic>
      <p:pic>
        <p:nvPicPr>
          <p:cNvPr id="2" name="Picture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E9870BEB-E8D8-420F-8C3A-0DBE51E7FF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" b="-3"/>
          <a:stretch/>
        </p:blipFill>
        <p:spPr>
          <a:xfrm>
            <a:off x="10725498" y="101222"/>
            <a:ext cx="1353582" cy="17548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786FC2-3096-4099-A2FD-3B4D305A0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06735"/>
            <a:ext cx="12192000" cy="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9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008" t="24965" r="13648" b="11990"/>
          <a:stretch/>
        </p:blipFill>
        <p:spPr>
          <a:xfrm>
            <a:off x="395784" y="0"/>
            <a:ext cx="11787015" cy="65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8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204C14-40AC-4768-BBB1-6F7E3FCF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05801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E1181"/>
                </a:solidFill>
                <a:latin typeface="+mn-lt"/>
              </a:rPr>
              <a:t>A reminder: What is GCSEPod?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8211A-9C98-4D5F-9546-43A456567705}"/>
              </a:ext>
            </a:extLst>
          </p:cNvPr>
          <p:cNvSpPr txBox="1"/>
          <p:nvPr/>
        </p:nvSpPr>
        <p:spPr>
          <a:xfrm>
            <a:off x="2145013" y="3023565"/>
            <a:ext cx="7662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GCSEPod provides you with highly concentrated 3-5 minute bursts of audio-visual, expert-written learning which can help to reinforce and consolidate key GCSE topics.</a:t>
            </a:r>
          </a:p>
        </p:txBody>
      </p:sp>
      <p:pic>
        <p:nvPicPr>
          <p:cNvPr id="3" name="Picture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B6F4051A-8291-4C94-B635-88246BACA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" b="-3"/>
          <a:stretch/>
        </p:blipFill>
        <p:spPr>
          <a:xfrm>
            <a:off x="10313883" y="279585"/>
            <a:ext cx="1449870" cy="1879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183C3D-87BF-4C9A-B79D-5D33BEAD2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6735"/>
            <a:ext cx="12192000" cy="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9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204C14-40AC-4768-BBB1-6F7E3FCF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8583"/>
            <a:ext cx="7805801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E1181"/>
                </a:solidFill>
                <a:latin typeface="+mn-lt"/>
              </a:rPr>
              <a:t>A reminder: What is GCSEPod?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1D8BF-7CEE-4223-88ED-2D3659AEE3B2}"/>
              </a:ext>
            </a:extLst>
          </p:cNvPr>
          <p:cNvSpPr txBox="1"/>
          <p:nvPr/>
        </p:nvSpPr>
        <p:spPr>
          <a:xfrm>
            <a:off x="304400" y="823326"/>
            <a:ext cx="656463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GCSE/IGCSE subjects.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6,500 audio-visual Pods.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Covering every exam board.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between usage and progress.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website, three apps.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online or offline.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favourite any Pod (topic) you find difficult.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Pre-made exam playlists, helping to organise revision.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93ED53-0D6B-4FD5-9E2E-F4148B0DFF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16" y="4251216"/>
            <a:ext cx="1170968" cy="946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582B91-4308-45FB-98E9-1D267630E2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747" y="3128211"/>
            <a:ext cx="1066399" cy="1017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5CA3B5-9E1A-4B09-8F31-521D34E927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48" y="2165684"/>
            <a:ext cx="1150620" cy="971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5D1C3B-2E4C-4295-B7A2-4DFAD833B51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80" y="3982453"/>
            <a:ext cx="1162652" cy="1062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F52A56AD-DB28-4B9E-B1AC-FA34E62A9C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74" y="3164305"/>
            <a:ext cx="1534026" cy="1022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676FE4C7-2573-4A82-B1F1-61395D1D3F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" b="-3"/>
          <a:stretch/>
        </p:blipFill>
        <p:spPr>
          <a:xfrm>
            <a:off x="10313883" y="279585"/>
            <a:ext cx="1449870" cy="1879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E6E704-0D08-455D-93C0-026CE01B7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06735"/>
            <a:ext cx="12192000" cy="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8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3F985-4C6B-430B-9441-DAF9DF8B7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23" y="1730615"/>
            <a:ext cx="11178231" cy="36767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204C14-40AC-4768-BBB1-6F7E3FCF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669" y="0"/>
            <a:ext cx="93124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>When used effectively, GCSEPod can have a BIG impact on final grades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78FD7-1B4A-4A59-A687-AFE920A9C428}"/>
              </a:ext>
            </a:extLst>
          </p:cNvPr>
          <p:cNvSpPr txBox="1"/>
          <p:nvPr/>
        </p:nvSpPr>
        <p:spPr>
          <a:xfrm>
            <a:off x="441223" y="1982924"/>
            <a:ext cx="4240928" cy="378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Data from over 2,200 students shows that higher </a:t>
            </a:r>
            <a:r>
              <a:rPr lang="en-GB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GCSEPod users are more likely to exceed their predicted grades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a larger margin than those who don’t use GCSEPod.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 academic year usage yielded a greater impact than high usage in just the exam period.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GB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 average, highest users received 3 grades higher across their subjects than predicted.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D8AE9F9-60B8-4F31-8767-B2A70757E0B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01627" y="1982924"/>
          <a:ext cx="5918790" cy="3900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7D204E-C28E-42DF-ACFC-A1A4BB9BCD57}"/>
              </a:ext>
            </a:extLst>
          </p:cNvPr>
          <p:cNvSpPr txBox="1"/>
          <p:nvPr/>
        </p:nvSpPr>
        <p:spPr>
          <a:xfrm>
            <a:off x="9793673" y="2429073"/>
            <a:ext cx="2457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Users = average 122 Pods watched in academic year</a:t>
            </a:r>
          </a:p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= average 34 Pods watched in academic year </a:t>
            </a:r>
          </a:p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= average 6 Pods watched in academic year </a:t>
            </a:r>
          </a:p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Users = 0 Pods watched in academic year</a:t>
            </a:r>
          </a:p>
        </p:txBody>
      </p:sp>
      <p:pic>
        <p:nvPicPr>
          <p:cNvPr id="2" name="Picture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6FA1C4BE-600E-4308-A735-FF9A43E9F4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" b="-3"/>
          <a:stretch/>
        </p:blipFill>
        <p:spPr>
          <a:xfrm>
            <a:off x="10545001" y="103270"/>
            <a:ext cx="1449870" cy="18796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6A3799-1243-40E1-B322-F7DD9C468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06735"/>
            <a:ext cx="12192000" cy="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204C14-40AC-4768-BBB1-6F7E3FCF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4540" y="-106151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E1181"/>
                </a:solidFill>
                <a:latin typeface="+mn-lt"/>
              </a:rPr>
              <a:t>GCSEPod can be used on ANY device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B3652C-0705-4017-8553-326B933061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1" y="1695718"/>
            <a:ext cx="6703996" cy="3538020"/>
          </a:xfrm>
          <a:prstGeom prst="rect">
            <a:avLst/>
          </a:prstGeom>
        </p:spPr>
      </p:pic>
      <p:pic>
        <p:nvPicPr>
          <p:cNvPr id="2" name="Picture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62585113-B928-40EA-9A80-C650B881C1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" b="-3"/>
          <a:stretch/>
        </p:blipFill>
        <p:spPr>
          <a:xfrm>
            <a:off x="10313883" y="279585"/>
            <a:ext cx="1449870" cy="18796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F6594B-0467-4A9E-8874-385E7FC74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6735"/>
            <a:ext cx="12192000" cy="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0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204C14-40AC-4768-BBB1-6F7E3FCF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4" y="120316"/>
            <a:ext cx="9064291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E1181"/>
                </a:solidFill>
              </a:rPr>
              <a:t>How to find Pods to watch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03110-D0F6-49A8-ADCA-9A2249C04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66" y="1055991"/>
            <a:ext cx="4624137" cy="46241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ADE00-C9D9-47EF-9DD6-7582D4F06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6735"/>
            <a:ext cx="12192000" cy="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3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574008-2FE5-41E2-B4D9-00FC7621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224" y="1713208"/>
            <a:ext cx="1371600" cy="144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6120E3-CEAD-410B-AFCF-DF344F563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057" y="1628613"/>
            <a:ext cx="1466850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C42209-7CE4-4BB6-96B8-D4DA01C71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811" y="1757282"/>
            <a:ext cx="1438275" cy="13906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204C14-40AC-4768-BBB1-6F7E3FCF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1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E1181"/>
                </a:solidFill>
              </a:rPr>
              <a:t>Search for a Topic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07E410-F319-4409-A352-AF1904637564}"/>
              </a:ext>
            </a:extLst>
          </p:cNvPr>
          <p:cNvSpPr txBox="1"/>
          <p:nvPr/>
        </p:nvSpPr>
        <p:spPr>
          <a:xfrm>
            <a:off x="1805940" y="2091690"/>
            <a:ext cx="33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Geomanist" panose="02000503000000020004" pitchFamily="50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937CDC-098A-4D2E-8440-937F476A7FC4}"/>
              </a:ext>
            </a:extLst>
          </p:cNvPr>
          <p:cNvSpPr txBox="1"/>
          <p:nvPr/>
        </p:nvSpPr>
        <p:spPr>
          <a:xfrm>
            <a:off x="6084570" y="206121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Geomanist" panose="02000503000000020004" pitchFamily="50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7CBD0E-F023-48BF-A414-5C12B198A013}"/>
              </a:ext>
            </a:extLst>
          </p:cNvPr>
          <p:cNvSpPr txBox="1"/>
          <p:nvPr/>
        </p:nvSpPr>
        <p:spPr>
          <a:xfrm>
            <a:off x="9894570" y="2076450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Geomanist" panose="02000503000000020004" pitchFamily="50" charset="0"/>
              </a:rPr>
              <a:t>3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6CC00C-6894-4AEB-B5D1-8C9FED5364C6}"/>
              </a:ext>
            </a:extLst>
          </p:cNvPr>
          <p:cNvSpPr txBox="1">
            <a:spLocks/>
          </p:cNvSpPr>
          <p:nvPr/>
        </p:nvSpPr>
        <p:spPr>
          <a:xfrm rot="10800000" flipV="1">
            <a:off x="548640" y="3223260"/>
            <a:ext cx="3040380" cy="64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Pick your subject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B7631F-F510-4A4A-84D3-119D832B205E}"/>
              </a:ext>
            </a:extLst>
          </p:cNvPr>
          <p:cNvSpPr txBox="1">
            <a:spLocks/>
          </p:cNvSpPr>
          <p:nvPr/>
        </p:nvSpPr>
        <p:spPr>
          <a:xfrm rot="10800000" flipV="1">
            <a:off x="4776938" y="3189922"/>
            <a:ext cx="3040380" cy="64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Choose a topic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B72989D-3B92-4878-873E-1A2F62F21760}"/>
              </a:ext>
            </a:extLst>
          </p:cNvPr>
          <p:cNvSpPr txBox="1">
            <a:spLocks/>
          </p:cNvSpPr>
          <p:nvPr/>
        </p:nvSpPr>
        <p:spPr>
          <a:xfrm rot="10800000" flipV="1">
            <a:off x="8563999" y="3189922"/>
            <a:ext cx="3040380" cy="64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Start revising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89ECCB-0619-42CF-8FD5-1E1775BD8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193" y="3841807"/>
            <a:ext cx="2593091" cy="1843173"/>
          </a:xfrm>
          <a:prstGeom prst="rect">
            <a:avLst/>
          </a:prstGeom>
        </p:spPr>
      </p:pic>
      <p:pic>
        <p:nvPicPr>
          <p:cNvPr id="9" name="Picture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C65E6A28-381E-48EB-954B-116CE44DA0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" b="-3"/>
          <a:stretch/>
        </p:blipFill>
        <p:spPr>
          <a:xfrm>
            <a:off x="10604029" y="94947"/>
            <a:ext cx="1449870" cy="1879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7AD9F3-EA3A-4395-8573-EE4D3CD08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06735"/>
            <a:ext cx="12192000" cy="851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8C38F6-9A94-4AB3-A684-C89C65E57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85" y="3848295"/>
            <a:ext cx="3871441" cy="14842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6362ED-5302-4887-9A09-15F03ED2F7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5853" y="4318838"/>
            <a:ext cx="4073508" cy="9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8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F8A6096-55A4-4FDB-A8A5-DFB0FBB47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959" y="1766372"/>
            <a:ext cx="1371600" cy="1447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A91B25-E607-4ABE-A4B7-F0AAA7B50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057" y="1660511"/>
            <a:ext cx="1466850" cy="1524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B120DF-B3D2-43BC-9B95-D54C94B7C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811" y="1810445"/>
            <a:ext cx="1438275" cy="13906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204C14-40AC-4768-BBB1-6F7E3FCF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82" y="-11334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E1181"/>
                </a:solidFill>
              </a:rPr>
              <a:t>Search for an Exam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7442A6-30B3-45F5-86E5-FE6D696397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6"/>
            <a:ext cx="12192000" cy="9265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07E410-F319-4409-A352-AF1904637564}"/>
              </a:ext>
            </a:extLst>
          </p:cNvPr>
          <p:cNvSpPr txBox="1"/>
          <p:nvPr/>
        </p:nvSpPr>
        <p:spPr>
          <a:xfrm>
            <a:off x="1805940" y="2091690"/>
            <a:ext cx="33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Geomanist" panose="02000503000000020004" pitchFamily="50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937CDC-098A-4D2E-8440-937F476A7FC4}"/>
              </a:ext>
            </a:extLst>
          </p:cNvPr>
          <p:cNvSpPr txBox="1"/>
          <p:nvPr/>
        </p:nvSpPr>
        <p:spPr>
          <a:xfrm>
            <a:off x="6084570" y="206121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Geomanist" panose="02000503000000020004" pitchFamily="50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7CBD0E-F023-48BF-A414-5C12B198A013}"/>
              </a:ext>
            </a:extLst>
          </p:cNvPr>
          <p:cNvSpPr txBox="1"/>
          <p:nvPr/>
        </p:nvSpPr>
        <p:spPr>
          <a:xfrm>
            <a:off x="9894570" y="2076450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Geomanist" panose="02000503000000020004" pitchFamily="50" charset="0"/>
              </a:rPr>
              <a:t>3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6CC00C-6894-4AEB-B5D1-8C9FED5364C6}"/>
              </a:ext>
            </a:extLst>
          </p:cNvPr>
          <p:cNvSpPr txBox="1">
            <a:spLocks/>
          </p:cNvSpPr>
          <p:nvPr/>
        </p:nvSpPr>
        <p:spPr>
          <a:xfrm rot="10800000" flipV="1">
            <a:off x="548640" y="3223260"/>
            <a:ext cx="3040380" cy="64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Go to My Courses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B7631F-F510-4A4A-84D3-119D832B205E}"/>
              </a:ext>
            </a:extLst>
          </p:cNvPr>
          <p:cNvSpPr txBox="1">
            <a:spLocks/>
          </p:cNvSpPr>
          <p:nvPr/>
        </p:nvSpPr>
        <p:spPr>
          <a:xfrm rot="10800000" flipV="1">
            <a:off x="4776938" y="3189922"/>
            <a:ext cx="3040380" cy="64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Choose an exam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B72989D-3B92-4878-873E-1A2F62F21760}"/>
              </a:ext>
            </a:extLst>
          </p:cNvPr>
          <p:cNvSpPr txBox="1">
            <a:spLocks/>
          </p:cNvSpPr>
          <p:nvPr/>
        </p:nvSpPr>
        <p:spPr>
          <a:xfrm rot="10800000" flipV="1">
            <a:off x="8563999" y="3189922"/>
            <a:ext cx="3040380" cy="64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Start revising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D6592-64D6-4BE6-825E-7F188E8C7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68" y="3771951"/>
            <a:ext cx="3976676" cy="1239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AEF1A0-F93E-4EE4-AE2E-B1227F74E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7510" y="3706457"/>
            <a:ext cx="1859234" cy="2096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D86F8E-F888-48FF-89C7-B7411D466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8338" y="3727410"/>
            <a:ext cx="2568802" cy="2096981"/>
          </a:xfrm>
          <a:prstGeom prst="rect">
            <a:avLst/>
          </a:prstGeom>
        </p:spPr>
      </p:pic>
      <p:pic>
        <p:nvPicPr>
          <p:cNvPr id="2" name="Picture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B52F9567-B316-4409-8F15-335BBB4B9A4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" b="-3"/>
          <a:stretch/>
        </p:blipFill>
        <p:spPr>
          <a:xfrm>
            <a:off x="10672205" y="93366"/>
            <a:ext cx="1449870" cy="187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4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358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Geomanist</vt:lpstr>
      <vt:lpstr>Geomanist Light</vt:lpstr>
      <vt:lpstr>Office Theme</vt:lpstr>
      <vt:lpstr>PowerPoint Presentation</vt:lpstr>
      <vt:lpstr>PowerPoint Presentation</vt:lpstr>
      <vt:lpstr>A reminder: What is GCSEPod?</vt:lpstr>
      <vt:lpstr>A reminder: What is GCSEPod?</vt:lpstr>
      <vt:lpstr> When used effectively, GCSEPod can have a BIG impact on final grades</vt:lpstr>
      <vt:lpstr>GCSEPod can be used on ANY device</vt:lpstr>
      <vt:lpstr>How to find Pods to watch</vt:lpstr>
      <vt:lpstr>Search for a Topic</vt:lpstr>
      <vt:lpstr>Search for an Exam</vt:lpstr>
      <vt:lpstr>Create a Playlist</vt:lpstr>
      <vt:lpstr>Assignments = Boost Playlists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DJONES</dc:creator>
  <cp:lastModifiedBy>Mr D Jones</cp:lastModifiedBy>
  <cp:revision>5</cp:revision>
  <dcterms:created xsi:type="dcterms:W3CDTF">2020-09-15T10:21:57Z</dcterms:created>
  <dcterms:modified xsi:type="dcterms:W3CDTF">2020-09-16T10:15:44Z</dcterms:modified>
</cp:coreProperties>
</file>